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1" d="100"/>
          <a:sy n="81" d="100"/>
        </p:scale>
        <p:origin x="64" y="1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11,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8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4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11,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43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3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December 11,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2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7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2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11,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15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D255C-E267-C0F5-D16C-234122F20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62400"/>
            <a:ext cx="11293200" cy="1000800"/>
          </a:xfrm>
        </p:spPr>
        <p:txBody>
          <a:bodyPr anchor="ctr">
            <a:normAutofit/>
          </a:bodyPr>
          <a:lstStyle/>
          <a:p>
            <a:r>
              <a:rPr lang="en-US" dirty="0"/>
              <a:t>Artificial General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8A9EB-B289-5605-C873-6993C2559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1652400"/>
            <a:ext cx="11293200" cy="98488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6400" dirty="0"/>
              <a:t>Should we build it?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4D95D72D-9885-8695-2090-A8613132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08" b="38926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8AD5-0C82-03A3-2961-2FA863D2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AGI Ethically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4702-DDBC-ABB6-2F0A-A33DF62B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AGI itself might turn out to be good</a:t>
            </a:r>
          </a:p>
          <a:p>
            <a:r>
              <a:rPr lang="en-US" dirty="0"/>
              <a:t>What is often not thought about is how humans may use it un-ethically</a:t>
            </a:r>
          </a:p>
          <a:p>
            <a:r>
              <a:rPr lang="en-US" dirty="0"/>
              <a:t>Humans should develop laws and ethical </a:t>
            </a:r>
            <a:r>
              <a:rPr lang="en-US"/>
              <a:t>foundations before using AGI</a:t>
            </a:r>
            <a:endParaRPr lang="en-US" dirty="0"/>
          </a:p>
          <a:p>
            <a:r>
              <a:rPr lang="en-US" dirty="0"/>
              <a:t>Surveillance states are much easier </a:t>
            </a:r>
          </a:p>
          <a:p>
            <a:pPr lvl="1"/>
            <a:r>
              <a:rPr lang="en-US" dirty="0"/>
              <a:t>An AGI can process video and audio from all devices</a:t>
            </a:r>
          </a:p>
          <a:p>
            <a:pPr lvl="1"/>
            <a:r>
              <a:rPr lang="en-US" dirty="0"/>
              <a:t>Recognize faces</a:t>
            </a:r>
          </a:p>
          <a:p>
            <a:pPr lvl="1"/>
            <a:r>
              <a:rPr lang="en-US" dirty="0"/>
              <a:t>Track movement</a:t>
            </a:r>
          </a:p>
          <a:p>
            <a:r>
              <a:rPr lang="en-US" dirty="0"/>
              <a:t>Some of these things are already being done on a small scale in different parts of the world.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3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0F78-D197-7743-6C79-CA34A379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5CAE-C6D1-DFFD-D022-5698FD40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type of AI that matches or surpasses humans on a wide variety of tasks </a:t>
            </a:r>
          </a:p>
          <a:p>
            <a:r>
              <a:rPr lang="en-US" dirty="0"/>
              <a:t>Not one task like ChatGPT</a:t>
            </a:r>
          </a:p>
          <a:p>
            <a:r>
              <a:rPr lang="en-US" dirty="0"/>
              <a:t>Ex: Language + Motor Skills + Mathematical reasoning + Logic</a:t>
            </a:r>
          </a:p>
          <a:p>
            <a:r>
              <a:rPr lang="en-US" dirty="0"/>
              <a:t>Basically, mimic or surpass a human</a:t>
            </a:r>
          </a:p>
        </p:txBody>
      </p:sp>
    </p:spTree>
    <p:extLst>
      <p:ext uri="{BB962C8B-B14F-4D97-AF65-F5344CB8AC3E}">
        <p14:creationId xmlns:p14="http://schemas.microsoft.com/office/powerpoint/2010/main" val="412862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470A-B79F-ED3E-B7BE-E8AA7C95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360062"/>
          </a:xfrm>
        </p:spPr>
        <p:txBody>
          <a:bodyPr>
            <a:normAutofit fontScale="90000"/>
          </a:bodyPr>
          <a:lstStyle/>
          <a:p>
            <a:r>
              <a:rPr lang="en-US" dirty="0"/>
              <a:t>Our Perception of AGI</a:t>
            </a:r>
          </a:p>
        </p:txBody>
      </p:sp>
      <p:pic>
        <p:nvPicPr>
          <p:cNvPr id="1028" name="Picture 4" descr="The 5 Best (&amp; 5 Worst) Things About The Matrix Sequels">
            <a:extLst>
              <a:ext uri="{FF2B5EF4-FFF2-40B4-BE49-F238E27FC236}">
                <a16:creationId xmlns:a16="http://schemas.microsoft.com/office/drawing/2014/main" id="{8A33ABFD-F657-340D-CB42-83DD1163F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t="1452" r="28362" b="3757"/>
          <a:stretch/>
        </p:blipFill>
        <p:spPr bwMode="auto">
          <a:xfrm>
            <a:off x="3071513" y="1334781"/>
            <a:ext cx="2178175" cy="17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engers Age Of Ultron Ultron First Look">
            <a:extLst>
              <a:ext uri="{FF2B5EF4-FFF2-40B4-BE49-F238E27FC236}">
                <a16:creationId xmlns:a16="http://schemas.microsoft.com/office/drawing/2014/main" id="{5E5B439C-6821-5827-3DE1-2F11C560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52" y="1263804"/>
            <a:ext cx="2629676" cy="17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, Robot - Plugged In">
            <a:extLst>
              <a:ext uri="{FF2B5EF4-FFF2-40B4-BE49-F238E27FC236}">
                <a16:creationId xmlns:a16="http://schemas.microsoft.com/office/drawing/2014/main" id="{B984F782-7425-14AD-F5FC-57B75EC9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117" y="3880155"/>
            <a:ext cx="4125459" cy="2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C6A8F-7271-D0B0-350C-F5CD7725568A}"/>
              </a:ext>
            </a:extLst>
          </p:cNvPr>
          <p:cNvSpPr txBox="1"/>
          <p:nvPr/>
        </p:nvSpPr>
        <p:spPr>
          <a:xfrm>
            <a:off x="448056" y="5103908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Blade Runner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0BBBB-64C4-0549-C995-5FC1F50B8BA8}"/>
              </a:ext>
            </a:extLst>
          </p:cNvPr>
          <p:cNvSpPr txBox="1"/>
          <p:nvPr/>
        </p:nvSpPr>
        <p:spPr>
          <a:xfrm>
            <a:off x="3054376" y="3079206"/>
            <a:ext cx="12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5A20B-7D35-2830-E465-09C5DE3F9AA0}"/>
              </a:ext>
            </a:extLst>
          </p:cNvPr>
          <p:cNvSpPr txBox="1"/>
          <p:nvPr/>
        </p:nvSpPr>
        <p:spPr>
          <a:xfrm>
            <a:off x="3401322" y="6355430"/>
            <a:ext cx="90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Robot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90B76-07C1-AF55-6BCC-E797D0AC4B38}"/>
              </a:ext>
            </a:extLst>
          </p:cNvPr>
          <p:cNvSpPr txBox="1"/>
          <p:nvPr/>
        </p:nvSpPr>
        <p:spPr>
          <a:xfrm>
            <a:off x="5483846" y="2977845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Avengers: Age of Ultron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23C9B-429F-1ECC-4FC4-DF9698BBC082}"/>
              </a:ext>
            </a:extLst>
          </p:cNvPr>
          <p:cNvSpPr txBox="1"/>
          <p:nvPr/>
        </p:nvSpPr>
        <p:spPr>
          <a:xfrm>
            <a:off x="8352696" y="4448483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Terminator</a:t>
            </a:r>
          </a:p>
        </p:txBody>
      </p:sp>
      <p:pic>
        <p:nvPicPr>
          <p:cNvPr id="1036" name="Picture 12" descr="I'd Die for John Connor”: Why We Shouldn't Disregard 1984's “The Terminator”  | by David Reiser | Medium">
            <a:extLst>
              <a:ext uri="{FF2B5EF4-FFF2-40B4-BE49-F238E27FC236}">
                <a16:creationId xmlns:a16="http://schemas.microsoft.com/office/drawing/2014/main" id="{5AD80D0C-C5C4-C540-C810-A46053749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r="12839"/>
          <a:stretch/>
        </p:blipFill>
        <p:spPr bwMode="auto">
          <a:xfrm>
            <a:off x="8352696" y="1203378"/>
            <a:ext cx="3702845" cy="31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laderunner HD wallpapers | Pxfuel">
            <a:extLst>
              <a:ext uri="{FF2B5EF4-FFF2-40B4-BE49-F238E27FC236}">
                <a16:creationId xmlns:a16="http://schemas.microsoft.com/office/drawing/2014/main" id="{A2BAC170-39F6-6EF9-71D8-D590C637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8" y="1203378"/>
            <a:ext cx="2303165" cy="37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96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6C1D-E301-14DD-E567-BF32F49B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B1CB-BC0A-A73F-D40B-9C9A0F30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“…Success in creating AI would be the biggest event in human history. Unfortunately, it might also be the last” – Stephen Hawking</a:t>
            </a:r>
          </a:p>
          <a:p>
            <a:r>
              <a:rPr lang="en-US" dirty="0"/>
              <a:t>“If a computer is a hundred times better than our brain, will it make the world perfect? Probably not, it will probably end up just like us, fighting” – Steve Wozniak</a:t>
            </a:r>
          </a:p>
          <a:p>
            <a:r>
              <a:rPr lang="en-US" dirty="0"/>
              <a:t>“if we get the AI right, then basically we’ll be able to address all the other existential risks” –Jaan Tallinn (co founder of Skype)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9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2B80-6DEE-92FE-6401-F6313F03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Fears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ED31-7BBF-8835-137D-F458B6D6A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29" y="1479666"/>
            <a:ext cx="11293200" cy="3783013"/>
          </a:xfrm>
        </p:spPr>
        <p:txBody>
          <a:bodyPr/>
          <a:lstStyle/>
          <a:p>
            <a:r>
              <a:rPr lang="en-US" dirty="0"/>
              <a:t>Not conscious but has goals</a:t>
            </a:r>
          </a:p>
          <a:p>
            <a:r>
              <a:rPr lang="en-US" dirty="0"/>
              <a:t>The goal of a virus is to get inside a cell and wreak havoc</a:t>
            </a:r>
          </a:p>
          <a:p>
            <a:r>
              <a:rPr lang="en-US" dirty="0"/>
              <a:t>The goal of the white blood cell is to hunt the virus down.</a:t>
            </a:r>
          </a:p>
          <a:p>
            <a:endParaRPr lang="en-US" dirty="0"/>
          </a:p>
        </p:txBody>
      </p:sp>
      <p:pic>
        <p:nvPicPr>
          <p:cNvPr id="2050" name="Picture 2" descr="609 best White Blood Cell images on Pholder | Cells At Work ...">
            <a:extLst>
              <a:ext uri="{FF2B5EF4-FFF2-40B4-BE49-F238E27FC236}">
                <a16:creationId xmlns:a16="http://schemas.microsoft.com/office/drawing/2014/main" id="{D0B2A3F0-F329-4D2E-B213-CD12600B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933" y="3429000"/>
            <a:ext cx="3752133" cy="27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51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9643-77FA-8EF0-BA40-94C071D6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Critical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E9B0-02EC-BE95-A48B-1CFCD5208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machines reach the critical stage of being able to evolve themselves, we cannot predict whether their goals will be the same as ours.</a:t>
            </a:r>
          </a:p>
          <a:p>
            <a:r>
              <a:rPr lang="en-US" dirty="0"/>
              <a:t>If it is super-intelligent then we have no way of knowing or even understanding its goal.</a:t>
            </a:r>
          </a:p>
        </p:txBody>
      </p:sp>
    </p:spTree>
    <p:extLst>
      <p:ext uri="{BB962C8B-B14F-4D97-AF65-F5344CB8AC3E}">
        <p14:creationId xmlns:p14="http://schemas.microsoft.com/office/powerpoint/2010/main" val="1866754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A8E7-AE1F-05B2-3EB0-865CA5DF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166E-1068-A953-76BA-AAEC611A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we cannot predict its goals, here are some possibilities</a:t>
            </a:r>
          </a:p>
          <a:p>
            <a:pPr lvl="1"/>
            <a:r>
              <a:rPr lang="en-US" dirty="0"/>
              <a:t>Survival: Competing with humans for resources and viewing us as a threat.</a:t>
            </a:r>
          </a:p>
          <a:p>
            <a:pPr lvl="1"/>
            <a:r>
              <a:rPr lang="en-US" dirty="0"/>
              <a:t>Elimination: Destroying humanity (Ultron, Terminator)</a:t>
            </a:r>
          </a:p>
          <a:p>
            <a:pPr lvl="1"/>
            <a:r>
              <a:rPr lang="en-US" dirty="0"/>
              <a:t>Rule over humanity</a:t>
            </a:r>
          </a:p>
        </p:txBody>
      </p:sp>
    </p:spTree>
    <p:extLst>
      <p:ext uri="{BB962C8B-B14F-4D97-AF65-F5344CB8AC3E}">
        <p14:creationId xmlns:p14="http://schemas.microsoft.com/office/powerpoint/2010/main" val="66442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20B-EE2C-33E0-A483-104FC732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Build AGI?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CFEB-5786-AADE-DBDD-D9CC3C07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hard to tell if the positives outweigh the negatives</a:t>
            </a:r>
          </a:p>
          <a:p>
            <a:r>
              <a:rPr lang="en-US" dirty="0"/>
              <a:t>However, people started working on creating AGI anyway</a:t>
            </a:r>
          </a:p>
          <a:p>
            <a:r>
              <a:rPr lang="en-US" dirty="0"/>
              <a:t>If we do build it, we should at least try to give it good ethical foundations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3EFF-A64D-D724-9C79-38EBB2DD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AGI with Good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549F4-3BA6-6084-F46E-36A20D3B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way to not get a malicious AGI is to build it on good foundations.</a:t>
            </a:r>
          </a:p>
          <a:p>
            <a:r>
              <a:rPr lang="en-US" dirty="0"/>
              <a:t>Open-source AI</a:t>
            </a:r>
          </a:p>
          <a:p>
            <a:pPr lvl="1"/>
            <a:r>
              <a:rPr lang="en-US" dirty="0"/>
              <a:t>OpenAI argued that building an AGI in an open, collaborative way is better.</a:t>
            </a:r>
          </a:p>
          <a:p>
            <a:pPr lvl="1"/>
            <a:r>
              <a:rPr lang="en-US" dirty="0"/>
              <a:t>Their critics say that others can use the open-source AI for malicious purposes.</a:t>
            </a:r>
          </a:p>
          <a:p>
            <a:pPr lvl="1"/>
            <a:r>
              <a:rPr lang="en-US" dirty="0"/>
              <a:t>Ironically OpenAI later becomes a closed source, for profit company in 2019. (book was written in 2019)</a:t>
            </a:r>
          </a:p>
          <a:p>
            <a:r>
              <a:rPr lang="en-US" dirty="0"/>
              <a:t>Coding an ethical standard from the ground up.</a:t>
            </a:r>
          </a:p>
          <a:p>
            <a:pPr lvl="1"/>
            <a:r>
              <a:rPr lang="en-US" dirty="0"/>
              <a:t>This can be difficult (context matters a lot and there are gray areas)</a:t>
            </a:r>
          </a:p>
        </p:txBody>
      </p:sp>
    </p:spTree>
    <p:extLst>
      <p:ext uri="{BB962C8B-B14F-4D97-AF65-F5344CB8AC3E}">
        <p14:creationId xmlns:p14="http://schemas.microsoft.com/office/powerpoint/2010/main" val="251383934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8E4E2"/>
      </a:lt2>
      <a:accent1>
        <a:srgbClr val="24ADE3"/>
      </a:accent1>
      <a:accent2>
        <a:srgbClr val="39B4A3"/>
      </a:accent2>
      <a:accent3>
        <a:srgbClr val="6F95ED"/>
      </a:accent3>
      <a:accent4>
        <a:srgbClr val="5B4FEA"/>
      </a:accent4>
      <a:accent5>
        <a:srgbClr val="AD6FED"/>
      </a:accent5>
      <a:accent6>
        <a:srgbClr val="DC4FEA"/>
      </a:accent6>
      <a:hlink>
        <a:srgbClr val="AA7561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497</Words>
  <Application>Microsoft Office PowerPoint</Application>
  <PresentationFormat>Widescreen</PresentationFormat>
  <Paragraphs>50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Bell MT</vt:lpstr>
      <vt:lpstr>Calibri Light</vt:lpstr>
      <vt:lpstr>ThinLineVTI</vt:lpstr>
      <vt:lpstr>Artificial General Intelligence</vt:lpstr>
      <vt:lpstr>What is AGI</vt:lpstr>
      <vt:lpstr>Our Perception of AGI</vt:lpstr>
      <vt:lpstr>The Good and the Bad</vt:lpstr>
      <vt:lpstr>Fears and Goals</vt:lpstr>
      <vt:lpstr>The Critical Stage</vt:lpstr>
      <vt:lpstr>Possible Goals</vt:lpstr>
      <vt:lpstr>Should We Build AGI?</vt:lpstr>
      <vt:lpstr>Developing an AGI with Good Goals</vt:lpstr>
      <vt:lpstr>Using AGI Ethically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 omr</dc:creator>
  <cp:lastModifiedBy>omr omr</cp:lastModifiedBy>
  <cp:revision>3</cp:revision>
  <dcterms:created xsi:type="dcterms:W3CDTF">2024-12-11T14:03:07Z</dcterms:created>
  <dcterms:modified xsi:type="dcterms:W3CDTF">2024-12-11T21:10:39Z</dcterms:modified>
</cp:coreProperties>
</file>